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7" r:id="rId2"/>
    <p:sldId id="259" r:id="rId3"/>
    <p:sldId id="262" r:id="rId4"/>
    <p:sldId id="260" r:id="rId5"/>
    <p:sldId id="258" r:id="rId6"/>
    <p:sldId id="261"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8DD6A4-F61B-4D73-8594-6E033D227C76}" type="datetimeFigureOut">
              <a:rPr lang="en-US" smtClean="0"/>
              <a:t>11/22/2021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AB3ECE-5876-405D-8997-FC4875F0DE52}" type="slidenum">
              <a:rPr lang="en-US" smtClean="0"/>
              <a:t>‹#›</a:t>
            </a:fld>
            <a:endParaRPr lang="en-US"/>
          </a:p>
        </p:txBody>
      </p:sp>
    </p:spTree>
    <p:extLst>
      <p:ext uri="{BB962C8B-B14F-4D97-AF65-F5344CB8AC3E}">
        <p14:creationId xmlns:p14="http://schemas.microsoft.com/office/powerpoint/2010/main" val="2895330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Parties to a Bond:</a:t>
            </a:r>
          </a:p>
          <a:p>
            <a:r>
              <a:rPr lang="en-US" dirty="0"/>
              <a:t> </a:t>
            </a:r>
            <a:r>
              <a:rPr lang="en-US" dirty="0" err="1"/>
              <a:t>Obligee</a:t>
            </a:r>
            <a:r>
              <a:rPr lang="en-US" dirty="0"/>
              <a:t>: Entity needing the work done (Federal Govt), Municipalities, City of New Orleans, East Baton Rouge SB</a:t>
            </a:r>
          </a:p>
          <a:p>
            <a:r>
              <a:rPr lang="en-US" dirty="0"/>
              <a:t> Principal: Entity doing the work – Contractor</a:t>
            </a:r>
          </a:p>
          <a:p>
            <a:r>
              <a:rPr lang="en-US" dirty="0"/>
              <a:t>Surety: Insurance Company guarantees the Contractor will perform work and pay vendors</a:t>
            </a:r>
          </a:p>
          <a:p>
            <a:endParaRPr lang="en-US" dirty="0"/>
          </a:p>
        </p:txBody>
      </p:sp>
      <p:sp>
        <p:nvSpPr>
          <p:cNvPr id="4" name="Slide Number Placeholder 3"/>
          <p:cNvSpPr>
            <a:spLocks noGrp="1"/>
          </p:cNvSpPr>
          <p:nvPr>
            <p:ph type="sldNum" sz="quarter" idx="10"/>
          </p:nvPr>
        </p:nvSpPr>
        <p:spPr/>
        <p:txBody>
          <a:bodyPr/>
          <a:lstStyle/>
          <a:p>
            <a:fld id="{246055DD-9C27-4D17-B53E-1988EC94B8A2}" type="slidenum">
              <a:rPr lang="en-US" smtClean="0"/>
              <a:t>2</a:t>
            </a:fld>
            <a:endParaRPr lang="en-US"/>
          </a:p>
        </p:txBody>
      </p:sp>
    </p:spTree>
    <p:extLst>
      <p:ext uri="{BB962C8B-B14F-4D97-AF65-F5344CB8AC3E}">
        <p14:creationId xmlns:p14="http://schemas.microsoft.com/office/powerpoint/2010/main" val="3977617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6055DD-9C27-4D17-B53E-1988EC94B8A2}" type="slidenum">
              <a:rPr lang="en-US" smtClean="0"/>
              <a:t>5</a:t>
            </a:fld>
            <a:endParaRPr lang="en-US"/>
          </a:p>
        </p:txBody>
      </p:sp>
    </p:spTree>
    <p:extLst>
      <p:ext uri="{BB962C8B-B14F-4D97-AF65-F5344CB8AC3E}">
        <p14:creationId xmlns:p14="http://schemas.microsoft.com/office/powerpoint/2010/main" val="2649258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FAA1E2-D0B0-4D73-899D-F5C4661B214D}" type="datetime1">
              <a:rPr lang="en-US" smtClean="0"/>
              <a:t>11/22/2021</a:t>
            </a:fld>
            <a:endParaRPr lang="en-US" dirty="0"/>
          </a:p>
        </p:txBody>
      </p:sp>
      <p:sp>
        <p:nvSpPr>
          <p:cNvPr id="5" name="Footer Placeholder 4"/>
          <p:cNvSpPr>
            <a:spLocks noGrp="1"/>
          </p:cNvSpPr>
          <p:nvPr>
            <p:ph type="ftr" sz="quarter" idx="11"/>
          </p:nvPr>
        </p:nvSpPr>
        <p:spPr/>
        <p:txBody>
          <a:bodyPr/>
          <a:lstStyle/>
          <a:p>
            <a:r>
              <a:rPr lang="en-US"/>
              <a:t>R.A. Brunson, Inc.          Miller Hilliard          225-324-5481          Miller@rabrunson.com</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7A972A06-8E86-478C-A713-33C0E41FF97B}" type="datetime1">
              <a:rPr lang="en-US" smtClean="0"/>
              <a:t>11/22/2021</a:t>
            </a:fld>
            <a:endParaRPr lang="en-US" dirty="0"/>
          </a:p>
        </p:txBody>
      </p:sp>
      <p:sp>
        <p:nvSpPr>
          <p:cNvPr id="4" name="Footer Placeholder 3"/>
          <p:cNvSpPr>
            <a:spLocks noGrp="1"/>
          </p:cNvSpPr>
          <p:nvPr>
            <p:ph type="ftr" sz="quarter" idx="11"/>
          </p:nvPr>
        </p:nvSpPr>
        <p:spPr/>
        <p:txBody>
          <a:bodyPr/>
          <a:lstStyle/>
          <a:p>
            <a:r>
              <a:rPr lang="en-US"/>
              <a:t>R.A. Brunson, Inc.          Miller Hilliard          225-324-5481          Miller@rabrunson.com</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DF0519-0879-43FC-8D76-3770F73586F6}" type="datetime1">
              <a:rPr lang="en-US" smtClean="0"/>
              <a:t>11/22/2021</a:t>
            </a:fld>
            <a:endParaRPr lang="en-US" dirty="0"/>
          </a:p>
        </p:txBody>
      </p:sp>
      <p:sp>
        <p:nvSpPr>
          <p:cNvPr id="5" name="Footer Placeholder 4"/>
          <p:cNvSpPr>
            <a:spLocks noGrp="1"/>
          </p:cNvSpPr>
          <p:nvPr>
            <p:ph type="ftr" sz="quarter" idx="11"/>
          </p:nvPr>
        </p:nvSpPr>
        <p:spPr/>
        <p:txBody>
          <a:bodyPr/>
          <a:lstStyle/>
          <a:p>
            <a:r>
              <a:rPr lang="en-US"/>
              <a:t>R.A. Brunson, Inc.          Miller Hilliard          225-324-5481          Miller@rabrunson.com</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52EF96-A058-4DDA-BCFE-9BB0593BE129}" type="datetime1">
              <a:rPr lang="en-US" smtClean="0"/>
              <a:t>11/22/2021</a:t>
            </a:fld>
            <a:endParaRPr lang="en-US" dirty="0"/>
          </a:p>
        </p:txBody>
      </p:sp>
      <p:sp>
        <p:nvSpPr>
          <p:cNvPr id="5" name="Footer Placeholder 4"/>
          <p:cNvSpPr>
            <a:spLocks noGrp="1"/>
          </p:cNvSpPr>
          <p:nvPr>
            <p:ph type="ftr" sz="quarter" idx="11"/>
          </p:nvPr>
        </p:nvSpPr>
        <p:spPr/>
        <p:txBody>
          <a:bodyPr/>
          <a:lstStyle/>
          <a:p>
            <a:r>
              <a:rPr lang="en-US"/>
              <a:t>R.A. Brunson, Inc.          Miller Hilliard          225-324-5481          Miller@rabrunson.com</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D25A41-27B0-43F2-ABF9-1690C85612CB}" type="datetime1">
              <a:rPr lang="en-US" smtClean="0"/>
              <a:t>11/22/2021</a:t>
            </a:fld>
            <a:endParaRPr lang="en-US" dirty="0"/>
          </a:p>
        </p:txBody>
      </p:sp>
      <p:sp>
        <p:nvSpPr>
          <p:cNvPr id="5" name="Footer Placeholder 4"/>
          <p:cNvSpPr>
            <a:spLocks noGrp="1"/>
          </p:cNvSpPr>
          <p:nvPr>
            <p:ph type="ftr" sz="quarter" idx="11"/>
          </p:nvPr>
        </p:nvSpPr>
        <p:spPr/>
        <p:txBody>
          <a:bodyPr/>
          <a:lstStyle/>
          <a:p>
            <a:r>
              <a:rPr lang="en-US"/>
              <a:t>R.A. Brunson, Inc.          Miller Hilliard          225-324-5481          Miller@rabrunson.com</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C68C86-FF8A-45D2-86B7-A630921FD4EF}" type="datetime1">
              <a:rPr lang="en-US" smtClean="0"/>
              <a:t>11/22/2021</a:t>
            </a:fld>
            <a:endParaRPr lang="en-US" dirty="0"/>
          </a:p>
        </p:txBody>
      </p:sp>
      <p:sp>
        <p:nvSpPr>
          <p:cNvPr id="5" name="Footer Placeholder 4"/>
          <p:cNvSpPr>
            <a:spLocks noGrp="1"/>
          </p:cNvSpPr>
          <p:nvPr>
            <p:ph type="ftr" sz="quarter" idx="11"/>
          </p:nvPr>
        </p:nvSpPr>
        <p:spPr/>
        <p:txBody>
          <a:bodyPr/>
          <a:lstStyle/>
          <a:p>
            <a:r>
              <a:rPr lang="en-US"/>
              <a:t>R.A. Brunson, Inc.          Miller Hilliard          225-324-5481          Miller@rabrunson.com</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C6E708-3841-43F0-BD4D-85962A6A9C3F}" type="datetime1">
              <a:rPr lang="en-US" smtClean="0"/>
              <a:t>11/22/2021</a:t>
            </a:fld>
            <a:endParaRPr lang="en-US" dirty="0"/>
          </a:p>
        </p:txBody>
      </p:sp>
      <p:sp>
        <p:nvSpPr>
          <p:cNvPr id="5" name="Footer Placeholder 4"/>
          <p:cNvSpPr>
            <a:spLocks noGrp="1"/>
          </p:cNvSpPr>
          <p:nvPr>
            <p:ph type="ftr" sz="quarter" idx="11"/>
          </p:nvPr>
        </p:nvSpPr>
        <p:spPr/>
        <p:txBody>
          <a:bodyPr/>
          <a:lstStyle/>
          <a:p>
            <a:r>
              <a:rPr lang="en-US"/>
              <a:t>R.A. Brunson, Inc.          Miller Hilliard          225-324-5481          Miller@rabrunson.com</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E12623F-870F-44C6-9099-EC4158E2D1BB}" type="datetime1">
              <a:rPr lang="en-US" smtClean="0"/>
              <a:t>11/22/2021</a:t>
            </a:fld>
            <a:endParaRPr lang="en-US" dirty="0"/>
          </a:p>
        </p:txBody>
      </p:sp>
      <p:sp>
        <p:nvSpPr>
          <p:cNvPr id="5" name="Footer Placeholder 4"/>
          <p:cNvSpPr>
            <a:spLocks noGrp="1"/>
          </p:cNvSpPr>
          <p:nvPr>
            <p:ph type="ftr" sz="quarter" idx="11"/>
          </p:nvPr>
        </p:nvSpPr>
        <p:spPr/>
        <p:txBody>
          <a:bodyPr/>
          <a:lstStyle/>
          <a:p>
            <a:r>
              <a:rPr lang="en-US"/>
              <a:t>R.A. Brunson, Inc.          Miller Hilliard          225-324-5481          Miller@rabrunson.com</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2DDB0B-44B4-43B8-8778-0386E4476E87}" type="datetime1">
              <a:rPr lang="en-US" smtClean="0"/>
              <a:t>11/22/2021</a:t>
            </a:fld>
            <a:endParaRPr lang="en-US" dirty="0"/>
          </a:p>
        </p:txBody>
      </p:sp>
      <p:sp>
        <p:nvSpPr>
          <p:cNvPr id="5" name="Footer Placeholder 4"/>
          <p:cNvSpPr>
            <a:spLocks noGrp="1"/>
          </p:cNvSpPr>
          <p:nvPr>
            <p:ph type="ftr" sz="quarter" idx="11"/>
          </p:nvPr>
        </p:nvSpPr>
        <p:spPr/>
        <p:txBody>
          <a:bodyPr/>
          <a:lstStyle/>
          <a:p>
            <a:r>
              <a:rPr lang="en-US"/>
              <a:t>R.A. Brunson, Inc.          Miller Hilliard          225-324-5481          Miller@rabrunson.com</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27845F-41A3-4D7B-B0DB-E162303A8425}" type="datetime1">
              <a:rPr lang="en-US" smtClean="0"/>
              <a:t>11/22/2021</a:t>
            </a:fld>
            <a:endParaRPr lang="en-US" dirty="0"/>
          </a:p>
        </p:txBody>
      </p:sp>
      <p:sp>
        <p:nvSpPr>
          <p:cNvPr id="5" name="Footer Placeholder 4"/>
          <p:cNvSpPr>
            <a:spLocks noGrp="1"/>
          </p:cNvSpPr>
          <p:nvPr>
            <p:ph type="ftr" sz="quarter" idx="11"/>
          </p:nvPr>
        </p:nvSpPr>
        <p:spPr/>
        <p:txBody>
          <a:bodyPr/>
          <a:lstStyle/>
          <a:p>
            <a:r>
              <a:rPr lang="en-US"/>
              <a:t>R.A. Brunson, Inc.          Miller Hilliard          225-324-5481          Miller@rabrunson.com</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F094DD-13BF-4677-9485-763E4070769A}" type="datetime1">
              <a:rPr lang="en-US" smtClean="0"/>
              <a:t>11/22/2021</a:t>
            </a:fld>
            <a:endParaRPr lang="en-US" dirty="0"/>
          </a:p>
        </p:txBody>
      </p:sp>
      <p:sp>
        <p:nvSpPr>
          <p:cNvPr id="5" name="Footer Placeholder 4"/>
          <p:cNvSpPr>
            <a:spLocks noGrp="1"/>
          </p:cNvSpPr>
          <p:nvPr>
            <p:ph type="ftr" sz="quarter" idx="11"/>
          </p:nvPr>
        </p:nvSpPr>
        <p:spPr/>
        <p:txBody>
          <a:bodyPr/>
          <a:lstStyle/>
          <a:p>
            <a:r>
              <a:rPr lang="en-US"/>
              <a:t>R.A. Brunson, Inc.          Miller Hilliard          225-324-5481          Miller@rabrunson.com</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FCB3A9-37D6-4586-A879-FDF821EF7FE7}" type="datetime1">
              <a:rPr lang="en-US" smtClean="0"/>
              <a:t>11/22/2021</a:t>
            </a:fld>
            <a:endParaRPr lang="en-US" dirty="0"/>
          </a:p>
        </p:txBody>
      </p:sp>
      <p:sp>
        <p:nvSpPr>
          <p:cNvPr id="6" name="Footer Placeholder 5"/>
          <p:cNvSpPr>
            <a:spLocks noGrp="1"/>
          </p:cNvSpPr>
          <p:nvPr>
            <p:ph type="ftr" sz="quarter" idx="11"/>
          </p:nvPr>
        </p:nvSpPr>
        <p:spPr/>
        <p:txBody>
          <a:bodyPr/>
          <a:lstStyle/>
          <a:p>
            <a:r>
              <a:rPr lang="en-US"/>
              <a:t>R.A. Brunson, Inc.          Miller Hilliard          225-324-5481          Miller@rabrunson.com</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75C9A1-5AF6-44EA-81E9-95D34615E169}" type="datetime1">
              <a:rPr lang="en-US" smtClean="0"/>
              <a:t>11/22/2021</a:t>
            </a:fld>
            <a:endParaRPr lang="en-US" dirty="0"/>
          </a:p>
        </p:txBody>
      </p:sp>
      <p:sp>
        <p:nvSpPr>
          <p:cNvPr id="8" name="Footer Placeholder 7"/>
          <p:cNvSpPr>
            <a:spLocks noGrp="1"/>
          </p:cNvSpPr>
          <p:nvPr>
            <p:ph type="ftr" sz="quarter" idx="11"/>
          </p:nvPr>
        </p:nvSpPr>
        <p:spPr/>
        <p:txBody>
          <a:bodyPr/>
          <a:lstStyle/>
          <a:p>
            <a:r>
              <a:rPr lang="en-US"/>
              <a:t>R.A. Brunson, Inc.          Miller Hilliard          225-324-5481          Miller@rabrunson.com</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6C7BCC-BF5F-450A-904E-9BD160D7C916}" type="datetime1">
              <a:rPr lang="en-US" smtClean="0"/>
              <a:t>11/22/2021</a:t>
            </a:fld>
            <a:endParaRPr lang="en-US" dirty="0"/>
          </a:p>
        </p:txBody>
      </p:sp>
      <p:sp>
        <p:nvSpPr>
          <p:cNvPr id="4" name="Footer Placeholder 3"/>
          <p:cNvSpPr>
            <a:spLocks noGrp="1"/>
          </p:cNvSpPr>
          <p:nvPr>
            <p:ph type="ftr" sz="quarter" idx="11"/>
          </p:nvPr>
        </p:nvSpPr>
        <p:spPr/>
        <p:txBody>
          <a:bodyPr/>
          <a:lstStyle/>
          <a:p>
            <a:r>
              <a:rPr lang="en-US"/>
              <a:t>R.A. Brunson, Inc.          Miller Hilliard          225-324-5481          Miller@rabrunson.com</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FC1A8A-35BA-4634-A2D7-55AABC47DD7E}" type="datetime1">
              <a:rPr lang="en-US" smtClean="0"/>
              <a:t>11/22/2021</a:t>
            </a:fld>
            <a:endParaRPr lang="en-US" dirty="0"/>
          </a:p>
        </p:txBody>
      </p:sp>
      <p:sp>
        <p:nvSpPr>
          <p:cNvPr id="3" name="Footer Placeholder 2"/>
          <p:cNvSpPr>
            <a:spLocks noGrp="1"/>
          </p:cNvSpPr>
          <p:nvPr>
            <p:ph type="ftr" sz="quarter" idx="11"/>
          </p:nvPr>
        </p:nvSpPr>
        <p:spPr/>
        <p:txBody>
          <a:bodyPr/>
          <a:lstStyle/>
          <a:p>
            <a:r>
              <a:rPr lang="en-US"/>
              <a:t>R.A. Brunson, Inc.          Miller Hilliard          225-324-5481          Miller@rabrunson.com</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B61197-A44E-4906-A182-2FEA075B6C04}" type="datetime1">
              <a:rPr lang="en-US" smtClean="0"/>
              <a:t>11/22/2021</a:t>
            </a:fld>
            <a:endParaRPr lang="en-US" dirty="0"/>
          </a:p>
        </p:txBody>
      </p:sp>
      <p:sp>
        <p:nvSpPr>
          <p:cNvPr id="6" name="Footer Placeholder 5"/>
          <p:cNvSpPr>
            <a:spLocks noGrp="1"/>
          </p:cNvSpPr>
          <p:nvPr>
            <p:ph type="ftr" sz="quarter" idx="11"/>
          </p:nvPr>
        </p:nvSpPr>
        <p:spPr/>
        <p:txBody>
          <a:bodyPr/>
          <a:lstStyle/>
          <a:p>
            <a:r>
              <a:rPr lang="en-US"/>
              <a:t>R.A. Brunson, Inc.          Miller Hilliard          225-324-5481          Miller@rabrunson.com</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42CFAF-E814-4943-914A-65F8733507EF}" type="datetime1">
              <a:rPr lang="en-US" smtClean="0"/>
              <a:t>11/22/2021</a:t>
            </a:fld>
            <a:endParaRPr lang="en-US" dirty="0"/>
          </a:p>
        </p:txBody>
      </p:sp>
      <p:sp>
        <p:nvSpPr>
          <p:cNvPr id="6" name="Footer Placeholder 5"/>
          <p:cNvSpPr>
            <a:spLocks noGrp="1"/>
          </p:cNvSpPr>
          <p:nvPr>
            <p:ph type="ftr" sz="quarter" idx="11"/>
          </p:nvPr>
        </p:nvSpPr>
        <p:spPr/>
        <p:txBody>
          <a:bodyPr/>
          <a:lstStyle/>
          <a:p>
            <a:r>
              <a:rPr lang="en-US"/>
              <a:t>R.A. Brunson, Inc.          Miller Hilliard          225-324-5481          Miller@rabrunson.com</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1133A00-F11F-47DA-9719-72C7E24C979D}" type="datetime1">
              <a:rPr lang="en-US" smtClean="0"/>
              <a:t>11/22/2021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r>
              <a:rPr lang="en-US"/>
              <a:t>R.A. Brunson, Inc.          Miller Hilliard          225-324-5481          Miller@rabrunson.com</a:t>
            </a:r>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hf sldNum="0" hd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793A7-AFA1-409D-89CE-6B8C8E613920}"/>
              </a:ext>
            </a:extLst>
          </p:cNvPr>
          <p:cNvSpPr>
            <a:spLocks noGrp="1"/>
          </p:cNvSpPr>
          <p:nvPr>
            <p:ph type="title"/>
          </p:nvPr>
        </p:nvSpPr>
        <p:spPr>
          <a:xfrm>
            <a:off x="684212" y="2370670"/>
            <a:ext cx="8534400" cy="3623730"/>
          </a:xfrm>
        </p:spPr>
        <p:txBody>
          <a:bodyPr>
            <a:normAutofit/>
          </a:bodyPr>
          <a:lstStyle/>
          <a:p>
            <a:r>
              <a:rPr lang="en-US" sz="1600" dirty="0"/>
              <a:t>Miller B. Hilliard - Presenter</a:t>
            </a:r>
            <a:br>
              <a:rPr lang="en-US" sz="1600" dirty="0"/>
            </a:br>
            <a:r>
              <a:rPr lang="en-US" sz="1600" i="1" dirty="0"/>
              <a:t>miller@rabrunson.com</a:t>
            </a:r>
            <a:br>
              <a:rPr lang="en-US" sz="1600" i="1" dirty="0"/>
            </a:br>
            <a:r>
              <a:rPr lang="en-US" sz="1600" i="1" dirty="0"/>
              <a:t>225-324-5481</a:t>
            </a:r>
            <a:br>
              <a:rPr lang="en-US" sz="1600" i="1" dirty="0"/>
            </a:br>
            <a:br>
              <a:rPr lang="en-US" sz="1600" i="1" dirty="0"/>
            </a:br>
            <a:br>
              <a:rPr lang="en-US" sz="1600" dirty="0"/>
            </a:br>
            <a:r>
              <a:rPr lang="en-US" sz="1600" dirty="0"/>
              <a:t>R. a. Brunson, Inc.</a:t>
            </a:r>
            <a:br>
              <a:rPr lang="en-US" sz="1600" dirty="0"/>
            </a:br>
            <a:r>
              <a:rPr lang="en-US" sz="1600" dirty="0"/>
              <a:t>2151 Quail Run Dr, Ste. A</a:t>
            </a:r>
            <a:br>
              <a:rPr lang="en-US" sz="1600" dirty="0"/>
            </a:br>
            <a:r>
              <a:rPr lang="en-US" sz="1600" dirty="0"/>
              <a:t>Baton Rouge, Louisiana</a:t>
            </a:r>
            <a:br>
              <a:rPr lang="en-US" sz="1600" dirty="0"/>
            </a:br>
            <a:r>
              <a:rPr lang="en-US" sz="1600" dirty="0"/>
              <a:t>Tel: 225-927-2282</a:t>
            </a:r>
            <a:br>
              <a:rPr lang="en-US" sz="1600" dirty="0"/>
            </a:br>
            <a:r>
              <a:rPr lang="en-US" sz="1600" dirty="0"/>
              <a:t>WWW.rabrunson.com</a:t>
            </a:r>
            <a:br>
              <a:rPr lang="en-US" sz="1600" dirty="0"/>
            </a:br>
            <a:br>
              <a:rPr lang="en-US" sz="1600" dirty="0"/>
            </a:br>
            <a:r>
              <a:rPr lang="en-US" sz="1000" dirty="0"/>
              <a:t>The information contained herein is intended for informational purposes only. Surety Credit in all cases will depend upon many factors of each unique situation. Information contained in this presentation is subject to change.</a:t>
            </a:r>
            <a:br>
              <a:rPr lang="en-US" sz="1000" dirty="0"/>
            </a:br>
            <a:br>
              <a:rPr lang="en-US" sz="1000" dirty="0"/>
            </a:br>
            <a:r>
              <a:rPr lang="en-US" sz="1000" dirty="0"/>
              <a:t>Rev. 11/22/2021</a:t>
            </a:r>
            <a:br>
              <a:rPr lang="en-US" sz="800" dirty="0"/>
            </a:br>
            <a:endParaRPr lang="en-US" sz="1000" dirty="0"/>
          </a:p>
        </p:txBody>
      </p:sp>
      <p:sp>
        <p:nvSpPr>
          <p:cNvPr id="3" name="Content Placeholder 2">
            <a:extLst>
              <a:ext uri="{FF2B5EF4-FFF2-40B4-BE49-F238E27FC236}">
                <a16:creationId xmlns:a16="http://schemas.microsoft.com/office/drawing/2014/main" id="{1F13F710-BCD4-4CFD-9D9B-CB2E1F6AFB04}"/>
              </a:ext>
            </a:extLst>
          </p:cNvPr>
          <p:cNvSpPr>
            <a:spLocks noGrp="1"/>
          </p:cNvSpPr>
          <p:nvPr>
            <p:ph idx="1"/>
          </p:nvPr>
        </p:nvSpPr>
        <p:spPr>
          <a:xfrm>
            <a:off x="684212" y="685801"/>
            <a:ext cx="8534400" cy="1684868"/>
          </a:xfrm>
        </p:spPr>
        <p:txBody>
          <a:bodyPr>
            <a:normAutofit/>
          </a:bodyPr>
          <a:lstStyle/>
          <a:p>
            <a:pPr marL="0" indent="0">
              <a:buNone/>
            </a:pPr>
            <a:r>
              <a:rPr lang="en-US" sz="3200" b="1" dirty="0">
                <a:solidFill>
                  <a:schemeClr val="tx1"/>
                </a:solidFill>
              </a:rPr>
              <a:t>SURETY BONDS – LEVEL 1</a:t>
            </a:r>
          </a:p>
          <a:p>
            <a:pPr marL="0" indent="0">
              <a:buNone/>
            </a:pPr>
            <a:r>
              <a:rPr lang="en-US" sz="3200" b="1" dirty="0">
                <a:solidFill>
                  <a:schemeClr val="tx1"/>
                </a:solidFill>
              </a:rPr>
              <a:t>An introduction to Construction Surety</a:t>
            </a:r>
          </a:p>
        </p:txBody>
      </p:sp>
      <p:sp>
        <p:nvSpPr>
          <p:cNvPr id="4" name="Footer Placeholder 3">
            <a:extLst>
              <a:ext uri="{FF2B5EF4-FFF2-40B4-BE49-F238E27FC236}">
                <a16:creationId xmlns:a16="http://schemas.microsoft.com/office/drawing/2014/main" id="{48691D45-F5E7-4072-8F81-C416D673F823}"/>
              </a:ext>
            </a:extLst>
          </p:cNvPr>
          <p:cNvSpPr>
            <a:spLocks noGrp="1"/>
          </p:cNvSpPr>
          <p:nvPr>
            <p:ph type="ftr" sz="quarter" idx="11"/>
          </p:nvPr>
        </p:nvSpPr>
        <p:spPr>
          <a:xfrm>
            <a:off x="684211" y="6172200"/>
            <a:ext cx="10168947" cy="365125"/>
          </a:xfrm>
        </p:spPr>
        <p:txBody>
          <a:bodyPr/>
          <a:lstStyle/>
          <a:p>
            <a:r>
              <a:rPr lang="en-US" sz="1400" dirty="0">
                <a:solidFill>
                  <a:schemeClr val="tx1"/>
                </a:solidFill>
              </a:rPr>
              <a:t>R.A. Brunson, Inc.        	  Miller Hilliard       	   225-324-5481     	     Miller@rabrunson.com</a:t>
            </a:r>
          </a:p>
        </p:txBody>
      </p:sp>
    </p:spTree>
    <p:extLst>
      <p:ext uri="{BB962C8B-B14F-4D97-AF65-F5344CB8AC3E}">
        <p14:creationId xmlns:p14="http://schemas.microsoft.com/office/powerpoint/2010/main" val="1004220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06004-7F6C-4C1C-8AD8-5750851CECF0}"/>
              </a:ext>
            </a:extLst>
          </p:cNvPr>
          <p:cNvSpPr>
            <a:spLocks noGrp="1"/>
          </p:cNvSpPr>
          <p:nvPr>
            <p:ph type="title"/>
          </p:nvPr>
        </p:nvSpPr>
        <p:spPr>
          <a:xfrm>
            <a:off x="640289" y="320675"/>
            <a:ext cx="11389524" cy="1424235"/>
          </a:xfrm>
        </p:spPr>
        <p:txBody>
          <a:bodyPr>
            <a:normAutofit fontScale="90000"/>
          </a:bodyPr>
          <a:lstStyle/>
          <a:p>
            <a:r>
              <a:rPr lang="en-US" sz="4400" dirty="0"/>
              <a:t>Overview of </a:t>
            </a:r>
            <a:br>
              <a:rPr lang="en-US" sz="4400" dirty="0"/>
            </a:br>
            <a:r>
              <a:rPr lang="en-US" sz="4400" dirty="0"/>
              <a:t>construction surety</a:t>
            </a:r>
          </a:p>
        </p:txBody>
      </p:sp>
      <p:sp>
        <p:nvSpPr>
          <p:cNvPr id="3" name="Content Placeholder 2">
            <a:extLst>
              <a:ext uri="{FF2B5EF4-FFF2-40B4-BE49-F238E27FC236}">
                <a16:creationId xmlns:a16="http://schemas.microsoft.com/office/drawing/2014/main" id="{D9F8E6C5-2020-4B84-9362-3E946094C439}"/>
              </a:ext>
            </a:extLst>
          </p:cNvPr>
          <p:cNvSpPr>
            <a:spLocks noGrp="1"/>
          </p:cNvSpPr>
          <p:nvPr>
            <p:ph idx="1"/>
          </p:nvPr>
        </p:nvSpPr>
        <p:spPr>
          <a:xfrm>
            <a:off x="640289" y="1912690"/>
            <a:ext cx="7784112" cy="3772357"/>
          </a:xfrm>
        </p:spPr>
        <p:txBody>
          <a:bodyPr>
            <a:noAutofit/>
          </a:bodyPr>
          <a:lstStyle/>
          <a:p>
            <a:pPr marL="0" indent="0">
              <a:spcBef>
                <a:spcPts val="0"/>
              </a:spcBef>
              <a:spcAft>
                <a:spcPts val="0"/>
              </a:spcAft>
              <a:buNone/>
            </a:pPr>
            <a:endParaRPr lang="en-US" sz="1400" dirty="0">
              <a:solidFill>
                <a:schemeClr val="tx1"/>
              </a:solidFill>
            </a:endParaRPr>
          </a:p>
          <a:p>
            <a:pPr marL="0" indent="0">
              <a:spcBef>
                <a:spcPts val="0"/>
              </a:spcBef>
              <a:spcAft>
                <a:spcPts val="0"/>
              </a:spcAft>
              <a:buNone/>
            </a:pPr>
            <a:r>
              <a:rPr lang="en-US" sz="1400" dirty="0">
                <a:solidFill>
                  <a:schemeClr val="tx1"/>
                </a:solidFill>
              </a:rPr>
              <a:t>A Bond is a three-party agreement between:</a:t>
            </a:r>
          </a:p>
          <a:p>
            <a:pPr marL="0" indent="0">
              <a:lnSpc>
                <a:spcPct val="90000"/>
              </a:lnSpc>
              <a:spcBef>
                <a:spcPts val="0"/>
              </a:spcBef>
              <a:spcAft>
                <a:spcPts val="0"/>
              </a:spcAft>
              <a:buNone/>
            </a:pPr>
            <a:endParaRPr lang="en-US" sz="1400" dirty="0">
              <a:solidFill>
                <a:schemeClr val="tx1"/>
              </a:solidFill>
            </a:endParaRPr>
          </a:p>
          <a:p>
            <a:pPr lvl="0" indent="0">
              <a:spcBef>
                <a:spcPts val="600"/>
              </a:spcBef>
            </a:pPr>
            <a:r>
              <a:rPr lang="en-US" sz="1400" b="1" dirty="0">
                <a:solidFill>
                  <a:schemeClr val="tx1"/>
                </a:solidFill>
              </a:rPr>
              <a:t>The </a:t>
            </a:r>
            <a:r>
              <a:rPr lang="en-US" sz="1400" b="1" i="1" dirty="0">
                <a:solidFill>
                  <a:schemeClr val="tx1"/>
                </a:solidFill>
              </a:rPr>
              <a:t>Principal</a:t>
            </a:r>
            <a:r>
              <a:rPr lang="en-US" sz="1400" b="1" dirty="0">
                <a:solidFill>
                  <a:schemeClr val="tx1"/>
                </a:solidFill>
              </a:rPr>
              <a:t> </a:t>
            </a:r>
            <a:r>
              <a:rPr lang="en-US" sz="1400" dirty="0">
                <a:solidFill>
                  <a:schemeClr val="tx1"/>
                </a:solidFill>
              </a:rPr>
              <a:t>– Is a </a:t>
            </a:r>
            <a:r>
              <a:rPr lang="en-US" sz="1400" i="1" u="sng" dirty="0">
                <a:solidFill>
                  <a:schemeClr val="tx1"/>
                </a:solidFill>
              </a:rPr>
              <a:t>Contractor or Subcontractor</a:t>
            </a:r>
            <a:r>
              <a:rPr lang="en-US" sz="1400" dirty="0">
                <a:solidFill>
                  <a:schemeClr val="tx1"/>
                </a:solidFill>
              </a:rPr>
              <a:t> who is required to put up a  bond with the Obligee. Once bonded, the surety guarantees that Contractor will perform as promised and pay their subcontractors and vendors associated with the project.</a:t>
            </a:r>
          </a:p>
          <a:p>
            <a:pPr lvl="0" indent="0">
              <a:spcBef>
                <a:spcPts val="600"/>
              </a:spcBef>
            </a:pPr>
            <a:r>
              <a:rPr lang="en-US" sz="1400" b="1" dirty="0">
                <a:solidFill>
                  <a:schemeClr val="tx1"/>
                </a:solidFill>
              </a:rPr>
              <a:t>The </a:t>
            </a:r>
            <a:r>
              <a:rPr lang="en-US" sz="1400" b="1" i="1" dirty="0">
                <a:solidFill>
                  <a:schemeClr val="tx1"/>
                </a:solidFill>
              </a:rPr>
              <a:t>Obligee</a:t>
            </a:r>
            <a:r>
              <a:rPr lang="en-US" sz="1400" b="1" dirty="0">
                <a:solidFill>
                  <a:schemeClr val="tx1"/>
                </a:solidFill>
              </a:rPr>
              <a:t> </a:t>
            </a:r>
            <a:r>
              <a:rPr lang="en-US" sz="1400" dirty="0">
                <a:solidFill>
                  <a:schemeClr val="tx1"/>
                </a:solidFill>
              </a:rPr>
              <a:t>– Is an individual, partnership, corporation, </a:t>
            </a:r>
            <a:r>
              <a:rPr lang="en-US" sz="1400" i="1" u="sng" dirty="0">
                <a:solidFill>
                  <a:schemeClr val="tx1"/>
                </a:solidFill>
              </a:rPr>
              <a:t>government entity or the federal government</a:t>
            </a:r>
            <a:r>
              <a:rPr lang="en-US" sz="1400" dirty="0">
                <a:solidFill>
                  <a:schemeClr val="tx1"/>
                </a:solidFill>
              </a:rPr>
              <a:t>. (Examples:  City of Baton Rouge, East Baton Rouge Parish School Board, Army Corp of Engineers). The Obligee requires the guarantee so that the contractor will perform and pay vendors associated with the project. If not properly performed, the surety pays the Obligee for any damages or fulfills the obligation.</a:t>
            </a:r>
          </a:p>
          <a:p>
            <a:pPr lvl="0" indent="0">
              <a:spcBef>
                <a:spcPts val="600"/>
              </a:spcBef>
            </a:pPr>
            <a:r>
              <a:rPr lang="en-US" sz="1400" b="1" dirty="0">
                <a:solidFill>
                  <a:schemeClr val="tx1"/>
                </a:solidFill>
              </a:rPr>
              <a:t>The </a:t>
            </a:r>
            <a:r>
              <a:rPr lang="en-US" sz="1400" b="1" i="1" dirty="0">
                <a:solidFill>
                  <a:schemeClr val="tx1"/>
                </a:solidFill>
              </a:rPr>
              <a:t>Surety</a:t>
            </a:r>
            <a:r>
              <a:rPr lang="en-US" sz="1400" b="1" dirty="0">
                <a:solidFill>
                  <a:schemeClr val="tx1"/>
                </a:solidFill>
              </a:rPr>
              <a:t> </a:t>
            </a:r>
            <a:r>
              <a:rPr lang="en-US" sz="1400" dirty="0">
                <a:solidFill>
                  <a:schemeClr val="tx1"/>
                </a:solidFill>
              </a:rPr>
              <a:t>– A corporation (insurance companies are your primary sureties) who determines if the Principal/Contractor is qualified to be bonded for the project. If the Principal (Contractor) does not perform as promised, the surety performs the obligation or pays for any damages to the Obligee and pays any unpaid bills.</a:t>
            </a:r>
          </a:p>
        </p:txBody>
      </p:sp>
      <p:sp>
        <p:nvSpPr>
          <p:cNvPr id="4" name="Footer Placeholder 3">
            <a:extLst>
              <a:ext uri="{FF2B5EF4-FFF2-40B4-BE49-F238E27FC236}">
                <a16:creationId xmlns:a16="http://schemas.microsoft.com/office/drawing/2014/main" id="{107D115A-E50D-4D9F-B6A7-D4A2339542F0}"/>
              </a:ext>
            </a:extLst>
          </p:cNvPr>
          <p:cNvSpPr>
            <a:spLocks noGrp="1"/>
          </p:cNvSpPr>
          <p:nvPr>
            <p:ph type="ftr" sz="quarter" idx="11"/>
          </p:nvPr>
        </p:nvSpPr>
        <p:spPr>
          <a:xfrm>
            <a:off x="684211" y="6172200"/>
            <a:ext cx="9673291" cy="365125"/>
          </a:xfrm>
        </p:spPr>
        <p:txBody>
          <a:bodyPr/>
          <a:lstStyle/>
          <a:p>
            <a:r>
              <a:rPr lang="en-US" sz="1400" dirty="0">
                <a:solidFill>
                  <a:schemeClr val="tx1"/>
                </a:solidFill>
              </a:rPr>
              <a:t>R.A. Brunson, Inc.     	     Miller Hilliard       	   225-324-5481      	    Miller@rabrunson.com</a:t>
            </a:r>
          </a:p>
        </p:txBody>
      </p:sp>
    </p:spTree>
    <p:extLst>
      <p:ext uri="{BB962C8B-B14F-4D97-AF65-F5344CB8AC3E}">
        <p14:creationId xmlns:p14="http://schemas.microsoft.com/office/powerpoint/2010/main" val="589475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19C09-B364-46CC-BA84-79CA8093AB9A}"/>
              </a:ext>
            </a:extLst>
          </p:cNvPr>
          <p:cNvSpPr>
            <a:spLocks noGrp="1"/>
          </p:cNvSpPr>
          <p:nvPr>
            <p:ph type="title"/>
          </p:nvPr>
        </p:nvSpPr>
        <p:spPr>
          <a:xfrm>
            <a:off x="644524" y="685800"/>
            <a:ext cx="8534400" cy="1498599"/>
          </a:xfrm>
        </p:spPr>
        <p:txBody>
          <a:bodyPr/>
          <a:lstStyle/>
          <a:p>
            <a:r>
              <a:rPr lang="en-US" dirty="0"/>
              <a:t>How do I set up a bonding program?</a:t>
            </a:r>
          </a:p>
        </p:txBody>
      </p:sp>
      <p:sp>
        <p:nvSpPr>
          <p:cNvPr id="3" name="Content Placeholder 2">
            <a:extLst>
              <a:ext uri="{FF2B5EF4-FFF2-40B4-BE49-F238E27FC236}">
                <a16:creationId xmlns:a16="http://schemas.microsoft.com/office/drawing/2014/main" id="{F33CA4EB-3423-45F6-A598-41BD5C4455A1}"/>
              </a:ext>
            </a:extLst>
          </p:cNvPr>
          <p:cNvSpPr>
            <a:spLocks noGrp="1"/>
          </p:cNvSpPr>
          <p:nvPr>
            <p:ph idx="1"/>
          </p:nvPr>
        </p:nvSpPr>
        <p:spPr>
          <a:xfrm>
            <a:off x="628648" y="2556933"/>
            <a:ext cx="8534400" cy="3615267"/>
          </a:xfrm>
        </p:spPr>
        <p:txBody>
          <a:bodyPr>
            <a:normAutofit fontScale="85000" lnSpcReduction="10000"/>
          </a:bodyPr>
          <a:lstStyle/>
          <a:p>
            <a:r>
              <a:rPr lang="en-US" dirty="0">
                <a:solidFill>
                  <a:schemeClr val="tx1"/>
                </a:solidFill>
              </a:rPr>
              <a:t>There are two types of bonding programs that a contractor can establish:</a:t>
            </a:r>
          </a:p>
          <a:p>
            <a:pPr lvl="1"/>
            <a:r>
              <a:rPr lang="en-US" dirty="0">
                <a:solidFill>
                  <a:schemeClr val="tx1"/>
                </a:solidFill>
              </a:rPr>
              <a:t>Fast-Track Program:</a:t>
            </a:r>
          </a:p>
          <a:p>
            <a:pPr lvl="2"/>
            <a:r>
              <a:rPr lang="en-US" dirty="0">
                <a:solidFill>
                  <a:schemeClr val="tx1"/>
                </a:solidFill>
              </a:rPr>
              <a:t>The “fast-track” bonding program is meant for smaller, less established contractors to easily obtain surety credit. The “fast-track” program underwrites based on personal credit  and normally can be completely by one short application. However, the “fast-track” has a much lower capacity limit (normally up to $500,000 but can vary based on credit-worthiness) and has a higher premium rate than a standard program (normally 3%).</a:t>
            </a:r>
          </a:p>
          <a:p>
            <a:pPr lvl="1"/>
            <a:r>
              <a:rPr lang="en-US" dirty="0">
                <a:solidFill>
                  <a:schemeClr val="tx1"/>
                </a:solidFill>
              </a:rPr>
              <a:t>Standard Program:</a:t>
            </a:r>
          </a:p>
          <a:p>
            <a:pPr lvl="2"/>
            <a:r>
              <a:rPr lang="en-US" dirty="0">
                <a:solidFill>
                  <a:schemeClr val="tx1"/>
                </a:solidFill>
              </a:rPr>
              <a:t>A “standard” bonding program uses 3 years of company financials, personal financials, personal credit, business credit, experience, and a few other smaller factors to determine the contractor’s worthiness. This program is much more involved to established, however provides the contractor the ability to bid &amp; perform larger jobs, lower the bond premium, and allow the bonding agent/surety to better help the contractor through different aspects of their business. </a:t>
            </a:r>
          </a:p>
        </p:txBody>
      </p:sp>
      <p:sp>
        <p:nvSpPr>
          <p:cNvPr id="4" name="Footer Placeholder 3">
            <a:extLst>
              <a:ext uri="{FF2B5EF4-FFF2-40B4-BE49-F238E27FC236}">
                <a16:creationId xmlns:a16="http://schemas.microsoft.com/office/drawing/2014/main" id="{32D6B4D8-5D05-4ECD-ACC5-0F45683B5856}"/>
              </a:ext>
            </a:extLst>
          </p:cNvPr>
          <p:cNvSpPr>
            <a:spLocks noGrp="1"/>
          </p:cNvSpPr>
          <p:nvPr>
            <p:ph type="ftr" sz="quarter" idx="11"/>
          </p:nvPr>
        </p:nvSpPr>
        <p:spPr>
          <a:xfrm>
            <a:off x="684212" y="6172200"/>
            <a:ext cx="9630562" cy="365125"/>
          </a:xfrm>
        </p:spPr>
        <p:txBody>
          <a:bodyPr/>
          <a:lstStyle/>
          <a:p>
            <a:r>
              <a:rPr lang="en-US" sz="1400" dirty="0">
                <a:solidFill>
                  <a:schemeClr val="tx1"/>
                </a:solidFill>
              </a:rPr>
              <a:t>R.A. Brunson, Inc.      	    Miller Hilliard        	  225-324-5481     	     Miller@rabrunson.com</a:t>
            </a:r>
          </a:p>
        </p:txBody>
      </p:sp>
    </p:spTree>
    <p:extLst>
      <p:ext uri="{BB962C8B-B14F-4D97-AF65-F5344CB8AC3E}">
        <p14:creationId xmlns:p14="http://schemas.microsoft.com/office/powerpoint/2010/main" val="3184530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E0DF23-19D2-42D6-A06E-1F7A0ABE32FD}"/>
              </a:ext>
            </a:extLst>
          </p:cNvPr>
          <p:cNvSpPr>
            <a:spLocks noGrp="1"/>
          </p:cNvSpPr>
          <p:nvPr>
            <p:ph type="title"/>
          </p:nvPr>
        </p:nvSpPr>
        <p:spPr>
          <a:xfrm>
            <a:off x="684212" y="685801"/>
            <a:ext cx="8534400" cy="792018"/>
          </a:xfrm>
        </p:spPr>
        <p:txBody>
          <a:bodyPr>
            <a:normAutofit/>
          </a:bodyPr>
          <a:lstStyle/>
          <a:p>
            <a:r>
              <a:rPr lang="en-US" sz="2800" dirty="0"/>
              <a:t>How does a Bond differ from  insurance?</a:t>
            </a:r>
          </a:p>
        </p:txBody>
      </p:sp>
      <p:sp>
        <p:nvSpPr>
          <p:cNvPr id="5" name="Content Placeholder 4">
            <a:extLst>
              <a:ext uri="{FF2B5EF4-FFF2-40B4-BE49-F238E27FC236}">
                <a16:creationId xmlns:a16="http://schemas.microsoft.com/office/drawing/2014/main" id="{38A1D763-59D3-46D2-A1F3-1CF4EFBDC00D}"/>
              </a:ext>
            </a:extLst>
          </p:cNvPr>
          <p:cNvSpPr>
            <a:spLocks noGrp="1"/>
          </p:cNvSpPr>
          <p:nvPr>
            <p:ph idx="1"/>
          </p:nvPr>
        </p:nvSpPr>
        <p:spPr>
          <a:xfrm>
            <a:off x="684212" y="1653310"/>
            <a:ext cx="8534400" cy="4521200"/>
          </a:xfrm>
        </p:spPr>
        <p:txBody>
          <a:bodyPr>
            <a:normAutofit/>
          </a:bodyPr>
          <a:lstStyle/>
          <a:p>
            <a:r>
              <a:rPr lang="en-US" sz="1800" dirty="0">
                <a:solidFill>
                  <a:schemeClr val="tx1"/>
                </a:solidFill>
              </a:rPr>
              <a:t>Insurance is a two-party agreement, whereas a bond is a three-party agreement. </a:t>
            </a:r>
          </a:p>
          <a:p>
            <a:r>
              <a:rPr lang="en-US" sz="1800" dirty="0">
                <a:solidFill>
                  <a:schemeClr val="tx1"/>
                </a:solidFill>
              </a:rPr>
              <a:t>An insurance agreement is the “transfer of risk” from one party to another, whereas with surety the principal still has “skin in the game” in the form of an indemnity agreement.</a:t>
            </a:r>
          </a:p>
          <a:p>
            <a:r>
              <a:rPr lang="en-US" sz="1800" dirty="0">
                <a:solidFill>
                  <a:schemeClr val="tx1"/>
                </a:solidFill>
              </a:rPr>
              <a:t>Sureties require the principal (contractor) to “indemnify”, which guarantees that the contractor will put up whatever available assets to ensure the completion of a job. The surety likes to say, “We are promising to stand behind your company, so we want you to personally stand behind it as well.”</a:t>
            </a:r>
          </a:p>
          <a:p>
            <a:r>
              <a:rPr lang="en-US" sz="1800" dirty="0">
                <a:solidFill>
                  <a:schemeClr val="tx1"/>
                </a:solidFill>
              </a:rPr>
              <a:t>A surety underwriter will remind you quite often that they are in the business of “pre-qualifying”, not insurance</a:t>
            </a:r>
          </a:p>
          <a:p>
            <a:endParaRPr lang="en-US" sz="1800" dirty="0">
              <a:solidFill>
                <a:schemeClr val="tx1"/>
              </a:solidFill>
            </a:endParaRPr>
          </a:p>
          <a:p>
            <a:endParaRPr lang="en-US" sz="1800" dirty="0">
              <a:solidFill>
                <a:schemeClr val="tx1"/>
              </a:solidFill>
            </a:endParaRPr>
          </a:p>
        </p:txBody>
      </p:sp>
      <p:sp>
        <p:nvSpPr>
          <p:cNvPr id="2" name="Footer Placeholder 1">
            <a:extLst>
              <a:ext uri="{FF2B5EF4-FFF2-40B4-BE49-F238E27FC236}">
                <a16:creationId xmlns:a16="http://schemas.microsoft.com/office/drawing/2014/main" id="{8C34AE3D-8A76-44DF-B918-848D56075A80}"/>
              </a:ext>
            </a:extLst>
          </p:cNvPr>
          <p:cNvSpPr>
            <a:spLocks noGrp="1"/>
          </p:cNvSpPr>
          <p:nvPr>
            <p:ph type="ftr" sz="quarter" idx="11"/>
          </p:nvPr>
        </p:nvSpPr>
        <p:spPr>
          <a:xfrm>
            <a:off x="684212" y="6172200"/>
            <a:ext cx="9057994" cy="365125"/>
          </a:xfrm>
        </p:spPr>
        <p:txBody>
          <a:bodyPr/>
          <a:lstStyle/>
          <a:p>
            <a:r>
              <a:rPr lang="en-US" sz="1400" dirty="0">
                <a:solidFill>
                  <a:schemeClr val="tx1"/>
                </a:solidFill>
              </a:rPr>
              <a:t>R.A. Brunson, Inc.    	      Miller Hilliard       	   225-324-5481     	     Miller@rabrunson.com</a:t>
            </a:r>
          </a:p>
        </p:txBody>
      </p:sp>
    </p:spTree>
    <p:extLst>
      <p:ext uri="{BB962C8B-B14F-4D97-AF65-F5344CB8AC3E}">
        <p14:creationId xmlns:p14="http://schemas.microsoft.com/office/powerpoint/2010/main" val="262752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35B25-8B8C-4CE4-9E7B-8C468BD4D89C}"/>
              </a:ext>
            </a:extLst>
          </p:cNvPr>
          <p:cNvSpPr>
            <a:spLocks noGrp="1"/>
          </p:cNvSpPr>
          <p:nvPr>
            <p:ph type="title"/>
          </p:nvPr>
        </p:nvSpPr>
        <p:spPr>
          <a:xfrm>
            <a:off x="640290" y="685800"/>
            <a:ext cx="4818656" cy="4603749"/>
          </a:xfrm>
        </p:spPr>
        <p:txBody>
          <a:bodyPr>
            <a:normAutofit/>
          </a:bodyPr>
          <a:lstStyle/>
          <a:p>
            <a:r>
              <a:rPr lang="en-US" sz="5200" dirty="0"/>
              <a:t>Types of bonds</a:t>
            </a:r>
          </a:p>
        </p:txBody>
      </p:sp>
      <p:sp>
        <p:nvSpPr>
          <p:cNvPr id="3" name="Content Placeholder 2">
            <a:extLst>
              <a:ext uri="{FF2B5EF4-FFF2-40B4-BE49-F238E27FC236}">
                <a16:creationId xmlns:a16="http://schemas.microsoft.com/office/drawing/2014/main" id="{BBE4D662-8A73-4476-B195-C3B3FD2535C0}"/>
              </a:ext>
            </a:extLst>
          </p:cNvPr>
          <p:cNvSpPr>
            <a:spLocks noGrp="1"/>
          </p:cNvSpPr>
          <p:nvPr>
            <p:ph idx="1"/>
          </p:nvPr>
        </p:nvSpPr>
        <p:spPr>
          <a:xfrm>
            <a:off x="5058561" y="257452"/>
            <a:ext cx="5856096" cy="5321023"/>
          </a:xfrm>
        </p:spPr>
        <p:txBody>
          <a:bodyPr>
            <a:normAutofit/>
          </a:bodyPr>
          <a:lstStyle/>
          <a:p>
            <a:pPr>
              <a:lnSpc>
                <a:spcPct val="90000"/>
              </a:lnSpc>
            </a:pPr>
            <a:endParaRPr lang="en-US" altLang="en-US" sz="1600" dirty="0">
              <a:solidFill>
                <a:schemeClr val="tx1"/>
              </a:solidFill>
            </a:endParaRPr>
          </a:p>
          <a:p>
            <a:pPr marL="0" indent="0">
              <a:lnSpc>
                <a:spcPct val="90000"/>
              </a:lnSpc>
              <a:buNone/>
            </a:pPr>
            <a:r>
              <a:rPr lang="en-US" altLang="en-US" sz="1600" dirty="0">
                <a:solidFill>
                  <a:schemeClr val="tx1"/>
                </a:solidFill>
              </a:rPr>
              <a:t>There are three main types of construction surety bonds:</a:t>
            </a:r>
          </a:p>
          <a:p>
            <a:pPr marL="0" indent="0">
              <a:lnSpc>
                <a:spcPct val="90000"/>
              </a:lnSpc>
              <a:buNone/>
            </a:pPr>
            <a:endParaRPr lang="en-US" altLang="en-US" sz="1600" dirty="0">
              <a:solidFill>
                <a:schemeClr val="tx1"/>
              </a:solidFill>
            </a:endParaRPr>
          </a:p>
          <a:p>
            <a:pPr>
              <a:lnSpc>
                <a:spcPct val="90000"/>
              </a:lnSpc>
            </a:pPr>
            <a:r>
              <a:rPr lang="en-US" altLang="en-US" sz="1600" b="1" dirty="0">
                <a:solidFill>
                  <a:schemeClr val="tx1"/>
                </a:solidFill>
              </a:rPr>
              <a:t>Bid Bond </a:t>
            </a:r>
          </a:p>
          <a:p>
            <a:pPr lvl="1">
              <a:lnSpc>
                <a:spcPct val="90000"/>
              </a:lnSpc>
            </a:pPr>
            <a:r>
              <a:rPr lang="en-US" altLang="en-US" sz="1400" dirty="0">
                <a:solidFill>
                  <a:schemeClr val="tx1"/>
                </a:solidFill>
              </a:rPr>
              <a:t>Often required by the entity requesting the bids. This is done to guarantee that each contractor submitting a bid has been pre-qualified by a corporate surety and should they be low, guarantees that the surety will issue and Performance &amp; Payment bond.</a:t>
            </a:r>
          </a:p>
          <a:p>
            <a:pPr>
              <a:lnSpc>
                <a:spcPct val="90000"/>
              </a:lnSpc>
            </a:pPr>
            <a:r>
              <a:rPr lang="en-US" altLang="en-US" sz="1600" b="1" dirty="0">
                <a:solidFill>
                  <a:schemeClr val="tx1"/>
                </a:solidFill>
              </a:rPr>
              <a:t>Performance Bond</a:t>
            </a:r>
          </a:p>
          <a:p>
            <a:pPr lvl="1">
              <a:lnSpc>
                <a:spcPct val="90000"/>
              </a:lnSpc>
            </a:pPr>
            <a:r>
              <a:rPr lang="en-US" altLang="en-US" sz="1400" dirty="0">
                <a:solidFill>
                  <a:schemeClr val="tx1"/>
                </a:solidFill>
              </a:rPr>
              <a:t>Protects the Obligee (i.e. City of Baton Rouge) from financial loss should the contractor fail to </a:t>
            </a:r>
            <a:r>
              <a:rPr lang="en-US" altLang="en-US" sz="1400" b="1" i="1" dirty="0">
                <a:solidFill>
                  <a:schemeClr val="tx1"/>
                </a:solidFill>
              </a:rPr>
              <a:t>perform</a:t>
            </a:r>
            <a:r>
              <a:rPr lang="en-US" altLang="en-US" sz="1400" dirty="0">
                <a:solidFill>
                  <a:schemeClr val="tx1"/>
                </a:solidFill>
              </a:rPr>
              <a:t> the contract in accordance with the terms and conditions.</a:t>
            </a:r>
          </a:p>
          <a:p>
            <a:pPr>
              <a:lnSpc>
                <a:spcPct val="90000"/>
              </a:lnSpc>
            </a:pPr>
            <a:r>
              <a:rPr lang="en-US" altLang="en-US" sz="1600" b="1" dirty="0">
                <a:solidFill>
                  <a:schemeClr val="tx1"/>
                </a:solidFill>
              </a:rPr>
              <a:t>Payment Bond </a:t>
            </a:r>
          </a:p>
          <a:p>
            <a:pPr lvl="1">
              <a:lnSpc>
                <a:spcPct val="90000"/>
              </a:lnSpc>
            </a:pPr>
            <a:r>
              <a:rPr lang="en-US" altLang="en-US" sz="1400" dirty="0">
                <a:solidFill>
                  <a:schemeClr val="tx1"/>
                </a:solidFill>
              </a:rPr>
              <a:t>Guarantees that the contractor will pay subcontractors, laborers, and materials suppliers associated with the project (also known as labor and material payment bond). </a:t>
            </a:r>
          </a:p>
          <a:p>
            <a:pPr>
              <a:lnSpc>
                <a:spcPct val="90000"/>
              </a:lnSpc>
            </a:pPr>
            <a:endParaRPr lang="en-US" altLang="en-US" sz="1600" dirty="0">
              <a:solidFill>
                <a:schemeClr val="tx1"/>
              </a:solidFill>
            </a:endParaRPr>
          </a:p>
          <a:p>
            <a:pPr>
              <a:lnSpc>
                <a:spcPct val="90000"/>
              </a:lnSpc>
            </a:pPr>
            <a:endParaRPr lang="en-US" sz="1600" dirty="0">
              <a:solidFill>
                <a:schemeClr val="tx1"/>
              </a:solidFill>
            </a:endParaRPr>
          </a:p>
        </p:txBody>
      </p:sp>
      <p:sp>
        <p:nvSpPr>
          <p:cNvPr id="4" name="Footer Placeholder 3">
            <a:extLst>
              <a:ext uri="{FF2B5EF4-FFF2-40B4-BE49-F238E27FC236}">
                <a16:creationId xmlns:a16="http://schemas.microsoft.com/office/drawing/2014/main" id="{51BF8CC8-B578-438A-8221-AA05E0312D7E}"/>
              </a:ext>
            </a:extLst>
          </p:cNvPr>
          <p:cNvSpPr>
            <a:spLocks noGrp="1"/>
          </p:cNvSpPr>
          <p:nvPr>
            <p:ph type="ftr" sz="quarter" idx="11"/>
          </p:nvPr>
        </p:nvSpPr>
        <p:spPr>
          <a:xfrm>
            <a:off x="684211" y="6172200"/>
            <a:ext cx="9647653" cy="365125"/>
          </a:xfrm>
        </p:spPr>
        <p:txBody>
          <a:bodyPr/>
          <a:lstStyle/>
          <a:p>
            <a:r>
              <a:rPr lang="en-US" sz="1400" dirty="0">
                <a:solidFill>
                  <a:schemeClr val="tx1"/>
                </a:solidFill>
              </a:rPr>
              <a:t>R.A. Brunson, Inc.      	    Miller Hilliard       	   225-324-5481       	   Miller@rabrunson.com</a:t>
            </a:r>
          </a:p>
        </p:txBody>
      </p:sp>
    </p:spTree>
    <p:extLst>
      <p:ext uri="{BB962C8B-B14F-4D97-AF65-F5344CB8AC3E}">
        <p14:creationId xmlns:p14="http://schemas.microsoft.com/office/powerpoint/2010/main" val="1588069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701B3-BA83-4792-8F48-4B596324D58E}"/>
              </a:ext>
            </a:extLst>
          </p:cNvPr>
          <p:cNvSpPr>
            <a:spLocks noGrp="1"/>
          </p:cNvSpPr>
          <p:nvPr>
            <p:ph type="title"/>
          </p:nvPr>
        </p:nvSpPr>
        <p:spPr>
          <a:xfrm>
            <a:off x="684212" y="685801"/>
            <a:ext cx="8534400" cy="681606"/>
          </a:xfrm>
        </p:spPr>
        <p:txBody>
          <a:bodyPr/>
          <a:lstStyle/>
          <a:p>
            <a:r>
              <a:rPr lang="en-US" dirty="0"/>
              <a:t>Bid Bonds:</a:t>
            </a:r>
          </a:p>
        </p:txBody>
      </p:sp>
      <p:sp>
        <p:nvSpPr>
          <p:cNvPr id="3" name="Content Placeholder 2">
            <a:extLst>
              <a:ext uri="{FF2B5EF4-FFF2-40B4-BE49-F238E27FC236}">
                <a16:creationId xmlns:a16="http://schemas.microsoft.com/office/drawing/2014/main" id="{0A40EC7C-58B5-42EB-8D6C-605EA1801812}"/>
              </a:ext>
            </a:extLst>
          </p:cNvPr>
          <p:cNvSpPr>
            <a:spLocks noGrp="1"/>
          </p:cNvSpPr>
          <p:nvPr>
            <p:ph idx="1"/>
          </p:nvPr>
        </p:nvSpPr>
        <p:spPr>
          <a:xfrm>
            <a:off x="684212" y="1367407"/>
            <a:ext cx="8534400" cy="4921851"/>
          </a:xfrm>
        </p:spPr>
        <p:txBody>
          <a:bodyPr>
            <a:normAutofit/>
          </a:bodyPr>
          <a:lstStyle/>
          <a:p>
            <a:r>
              <a:rPr lang="en-US" sz="1300" dirty="0">
                <a:solidFill>
                  <a:schemeClr val="tx1"/>
                </a:solidFill>
              </a:rPr>
              <a:t>Why are bid bonds required?</a:t>
            </a:r>
          </a:p>
          <a:p>
            <a:pPr lvl="1"/>
            <a:r>
              <a:rPr lang="en-US" sz="1100" dirty="0">
                <a:solidFill>
                  <a:schemeClr val="tx1"/>
                </a:solidFill>
              </a:rPr>
              <a:t>Bid bonds are required when bidding public projects ($150,000 for federal work, $50,000 for state work) to ensure that all bidders will be able to provide a performance &amp; payment bond if they are the lowest bid. A bid-bond transfers the effort of pre-qualifying bidders from the government to a surety</a:t>
            </a:r>
          </a:p>
          <a:p>
            <a:r>
              <a:rPr lang="en-US" sz="1300" dirty="0">
                <a:solidFill>
                  <a:schemeClr val="tx1"/>
                </a:solidFill>
              </a:rPr>
              <a:t>How much are Bid Bonds?</a:t>
            </a:r>
          </a:p>
          <a:p>
            <a:pPr lvl="1"/>
            <a:r>
              <a:rPr lang="en-US" sz="1100" dirty="0">
                <a:solidFill>
                  <a:schemeClr val="tx1"/>
                </a:solidFill>
              </a:rPr>
              <a:t>Most entities require a bid bond to be for 5% of the bid price. This 5% is the penalty the surety must pay to the Obligee if they do not extend a Performance and Payment bond to the awarded contractor. This 5% is to cover the difference in the price of the low bidder and second-low bidder. </a:t>
            </a:r>
            <a:r>
              <a:rPr lang="en-US" sz="1100" b="1" i="1" dirty="0">
                <a:solidFill>
                  <a:schemeClr val="tx1"/>
                </a:solidFill>
              </a:rPr>
              <a:t>Most </a:t>
            </a:r>
            <a:r>
              <a:rPr lang="en-US" sz="1100" dirty="0">
                <a:solidFill>
                  <a:schemeClr val="tx1"/>
                </a:solidFill>
              </a:rPr>
              <a:t>sureties will issue a bid bond free of charge.</a:t>
            </a:r>
            <a:endParaRPr lang="en-US" sz="1100" b="1" i="1" dirty="0">
              <a:solidFill>
                <a:schemeClr val="tx1"/>
              </a:solidFill>
            </a:endParaRPr>
          </a:p>
          <a:p>
            <a:r>
              <a:rPr lang="en-US" sz="1300" dirty="0">
                <a:solidFill>
                  <a:schemeClr val="tx1"/>
                </a:solidFill>
              </a:rPr>
              <a:t>What if I can’t get a bid bond?</a:t>
            </a:r>
          </a:p>
          <a:p>
            <a:pPr lvl="1"/>
            <a:r>
              <a:rPr lang="en-US" sz="1100" dirty="0">
                <a:solidFill>
                  <a:schemeClr val="tx1"/>
                </a:solidFill>
              </a:rPr>
              <a:t>If you do not (or cannot) get a bid bond, most entities will allow you to post a certified check in the amount of 5% with your bid. However, if you are the low bidder and cannot acquire a Performance &amp; Payment Bond, then you will be forced to forfeit the check of 5%. </a:t>
            </a:r>
          </a:p>
        </p:txBody>
      </p:sp>
      <p:sp>
        <p:nvSpPr>
          <p:cNvPr id="4" name="Footer Placeholder 3">
            <a:extLst>
              <a:ext uri="{FF2B5EF4-FFF2-40B4-BE49-F238E27FC236}">
                <a16:creationId xmlns:a16="http://schemas.microsoft.com/office/drawing/2014/main" id="{D430EC90-782F-4F39-8997-551518496C2C}"/>
              </a:ext>
            </a:extLst>
          </p:cNvPr>
          <p:cNvSpPr>
            <a:spLocks noGrp="1"/>
          </p:cNvSpPr>
          <p:nvPr>
            <p:ph type="ftr" sz="quarter" idx="11"/>
          </p:nvPr>
        </p:nvSpPr>
        <p:spPr>
          <a:xfrm>
            <a:off x="684211" y="6172200"/>
            <a:ext cx="8399967" cy="365125"/>
          </a:xfrm>
        </p:spPr>
        <p:txBody>
          <a:bodyPr/>
          <a:lstStyle/>
          <a:p>
            <a:r>
              <a:rPr lang="en-US" sz="1400" dirty="0">
                <a:solidFill>
                  <a:schemeClr val="tx1"/>
                </a:solidFill>
              </a:rPr>
              <a:t>R.A. Brunson, Inc.  	       Miller Hilliard    	      225-324-5481     	    Miller@rabrunson.com</a:t>
            </a:r>
          </a:p>
        </p:txBody>
      </p:sp>
    </p:spTree>
    <p:extLst>
      <p:ext uri="{BB962C8B-B14F-4D97-AF65-F5344CB8AC3E}">
        <p14:creationId xmlns:p14="http://schemas.microsoft.com/office/powerpoint/2010/main" val="2624017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8557C-3FCB-43D9-8E31-D10FA34AF2FE}"/>
              </a:ext>
            </a:extLst>
          </p:cNvPr>
          <p:cNvSpPr>
            <a:spLocks noGrp="1"/>
          </p:cNvSpPr>
          <p:nvPr>
            <p:ph type="title"/>
          </p:nvPr>
        </p:nvSpPr>
        <p:spPr>
          <a:xfrm>
            <a:off x="684212" y="685801"/>
            <a:ext cx="8534400" cy="1257300"/>
          </a:xfrm>
        </p:spPr>
        <p:txBody>
          <a:bodyPr/>
          <a:lstStyle/>
          <a:p>
            <a:r>
              <a:rPr lang="en-US" dirty="0"/>
              <a:t>Other Programs to help me get started</a:t>
            </a:r>
          </a:p>
        </p:txBody>
      </p:sp>
      <p:sp>
        <p:nvSpPr>
          <p:cNvPr id="3" name="Content Placeholder 2">
            <a:extLst>
              <a:ext uri="{FF2B5EF4-FFF2-40B4-BE49-F238E27FC236}">
                <a16:creationId xmlns:a16="http://schemas.microsoft.com/office/drawing/2014/main" id="{AD5D988C-DFA0-4DEC-97E9-58EFEF08AAE5}"/>
              </a:ext>
            </a:extLst>
          </p:cNvPr>
          <p:cNvSpPr>
            <a:spLocks noGrp="1"/>
          </p:cNvSpPr>
          <p:nvPr>
            <p:ph idx="1"/>
          </p:nvPr>
        </p:nvSpPr>
        <p:spPr>
          <a:xfrm>
            <a:off x="684212" y="2311756"/>
            <a:ext cx="8534400" cy="3615267"/>
          </a:xfrm>
        </p:spPr>
        <p:txBody>
          <a:bodyPr>
            <a:normAutofit lnSpcReduction="10000"/>
          </a:bodyPr>
          <a:lstStyle/>
          <a:p>
            <a:r>
              <a:rPr lang="en-US" dirty="0">
                <a:solidFill>
                  <a:schemeClr val="tx1"/>
                </a:solidFill>
              </a:rPr>
              <a:t>SBA Bond Guarantee:</a:t>
            </a:r>
          </a:p>
          <a:p>
            <a:pPr lvl="1"/>
            <a:r>
              <a:rPr lang="en-US" dirty="0">
                <a:solidFill>
                  <a:schemeClr val="tx1"/>
                </a:solidFill>
              </a:rPr>
              <a:t>The Small Business Administration has established a “Bond Guarantee” program in which the SBA will secure up to 80% or 90% of the bond amount for the surety. (i.e. if the bond is for $100,000, the SBA will pledge to cover $80,000 of the bond to help the new contractor qualify)</a:t>
            </a:r>
          </a:p>
          <a:p>
            <a:r>
              <a:rPr lang="en-US" dirty="0">
                <a:solidFill>
                  <a:schemeClr val="tx1"/>
                </a:solidFill>
              </a:rPr>
              <a:t>LED Collateral Assistance:</a:t>
            </a:r>
          </a:p>
          <a:p>
            <a:pPr lvl="1"/>
            <a:r>
              <a:rPr lang="en-US" dirty="0">
                <a:solidFill>
                  <a:schemeClr val="tx1"/>
                </a:solidFill>
              </a:rPr>
              <a:t>The Louisiana Economic Development department has established a program with a few sureties to provide collateral on behalf of the contractor to help the contractor qualify for bonding. This program offers 25%, up to $100,000, in collateral to qualifying Louisiana-based, small or emerging contractors.  </a:t>
            </a:r>
          </a:p>
        </p:txBody>
      </p:sp>
      <p:sp>
        <p:nvSpPr>
          <p:cNvPr id="4" name="Footer Placeholder 3">
            <a:extLst>
              <a:ext uri="{FF2B5EF4-FFF2-40B4-BE49-F238E27FC236}">
                <a16:creationId xmlns:a16="http://schemas.microsoft.com/office/drawing/2014/main" id="{80A20C15-8B58-4D6B-8502-379C0D0DAEFD}"/>
              </a:ext>
            </a:extLst>
          </p:cNvPr>
          <p:cNvSpPr>
            <a:spLocks noGrp="1"/>
          </p:cNvSpPr>
          <p:nvPr>
            <p:ph type="ftr" sz="quarter" idx="11"/>
          </p:nvPr>
        </p:nvSpPr>
        <p:spPr>
          <a:xfrm>
            <a:off x="684211" y="6172200"/>
            <a:ext cx="8534399" cy="365125"/>
          </a:xfrm>
        </p:spPr>
        <p:txBody>
          <a:bodyPr/>
          <a:lstStyle/>
          <a:p>
            <a:r>
              <a:rPr lang="en-US" sz="1400" dirty="0">
                <a:solidFill>
                  <a:schemeClr val="tx1"/>
                </a:solidFill>
              </a:rPr>
              <a:t>R.A. Brunson, Inc.      	    Miller Hilliard       	   225-324-5481       	   Miller@rabrunson.com</a:t>
            </a:r>
          </a:p>
        </p:txBody>
      </p:sp>
    </p:spTree>
    <p:extLst>
      <p:ext uri="{BB962C8B-B14F-4D97-AF65-F5344CB8AC3E}">
        <p14:creationId xmlns:p14="http://schemas.microsoft.com/office/powerpoint/2010/main" val="2195268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96829-0817-4A05-8582-6DE6A6706857}"/>
              </a:ext>
            </a:extLst>
          </p:cNvPr>
          <p:cNvSpPr>
            <a:spLocks noGrp="1"/>
          </p:cNvSpPr>
          <p:nvPr>
            <p:ph type="title"/>
          </p:nvPr>
        </p:nvSpPr>
        <p:spPr>
          <a:xfrm>
            <a:off x="684212" y="685800"/>
            <a:ext cx="8534400" cy="1507067"/>
          </a:xfrm>
        </p:spPr>
        <p:txBody>
          <a:bodyPr/>
          <a:lstStyle/>
          <a:p>
            <a:r>
              <a:rPr lang="en-US" dirty="0"/>
              <a:t>How do I take advantage of these programs?</a:t>
            </a:r>
          </a:p>
        </p:txBody>
      </p:sp>
      <p:sp>
        <p:nvSpPr>
          <p:cNvPr id="3" name="Content Placeholder 2">
            <a:extLst>
              <a:ext uri="{FF2B5EF4-FFF2-40B4-BE49-F238E27FC236}">
                <a16:creationId xmlns:a16="http://schemas.microsoft.com/office/drawing/2014/main" id="{E678DB16-B402-4F43-935B-73D5ACFACF02}"/>
              </a:ext>
            </a:extLst>
          </p:cNvPr>
          <p:cNvSpPr>
            <a:spLocks noGrp="1"/>
          </p:cNvSpPr>
          <p:nvPr>
            <p:ph idx="1"/>
          </p:nvPr>
        </p:nvSpPr>
        <p:spPr>
          <a:xfrm>
            <a:off x="684212" y="2667000"/>
            <a:ext cx="8534400" cy="3615267"/>
          </a:xfrm>
        </p:spPr>
        <p:txBody>
          <a:bodyPr/>
          <a:lstStyle/>
          <a:p>
            <a:r>
              <a:rPr lang="en-US" dirty="0">
                <a:solidFill>
                  <a:schemeClr val="tx1"/>
                </a:solidFill>
              </a:rPr>
              <a:t>Having a competitive bonding program and a competent agent on your team can make or break a small contractor. Knowing what surety is the best fit for you, what LED or SBAs programs you may qualify for, what changes needed to allow your business grow, and how to negotiate the best deal for you is essential.</a:t>
            </a:r>
          </a:p>
          <a:p>
            <a:r>
              <a:rPr lang="en-US" dirty="0">
                <a:solidFill>
                  <a:schemeClr val="tx1"/>
                </a:solidFill>
              </a:rPr>
              <a:t>At R. A. Brunson, we pride ourselves on ensuring that our contractors always have the best available programs.</a:t>
            </a:r>
          </a:p>
          <a:p>
            <a:r>
              <a:rPr lang="en-US" dirty="0">
                <a:solidFill>
                  <a:schemeClr val="tx1"/>
                </a:solidFill>
              </a:rPr>
              <a:t> Please feel free to reach out to Miller to help solve any/all of your bonding needs.</a:t>
            </a:r>
          </a:p>
        </p:txBody>
      </p:sp>
      <p:sp>
        <p:nvSpPr>
          <p:cNvPr id="4" name="Footer Placeholder 3">
            <a:extLst>
              <a:ext uri="{FF2B5EF4-FFF2-40B4-BE49-F238E27FC236}">
                <a16:creationId xmlns:a16="http://schemas.microsoft.com/office/drawing/2014/main" id="{43CDA30C-0AC6-43EF-BC25-4015F2B65B68}"/>
              </a:ext>
            </a:extLst>
          </p:cNvPr>
          <p:cNvSpPr>
            <a:spLocks noGrp="1"/>
          </p:cNvSpPr>
          <p:nvPr>
            <p:ph type="ftr" sz="quarter" idx="11"/>
          </p:nvPr>
        </p:nvSpPr>
        <p:spPr>
          <a:xfrm>
            <a:off x="684212" y="6172200"/>
            <a:ext cx="9203272" cy="365125"/>
          </a:xfrm>
        </p:spPr>
        <p:txBody>
          <a:bodyPr/>
          <a:lstStyle/>
          <a:p>
            <a:r>
              <a:rPr lang="en-US" sz="1400" dirty="0">
                <a:solidFill>
                  <a:schemeClr val="tx1"/>
                </a:solidFill>
              </a:rPr>
              <a:t>R.A. Brunson, Inc.   	       Miller Hilliard      	   225-324-5481     	     Miller@rabrunson.com</a:t>
            </a:r>
          </a:p>
        </p:txBody>
      </p:sp>
    </p:spTree>
    <p:extLst>
      <p:ext uri="{BB962C8B-B14F-4D97-AF65-F5344CB8AC3E}">
        <p14:creationId xmlns:p14="http://schemas.microsoft.com/office/powerpoint/2010/main" val="3701514095"/>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{ADD19A10-F736-4172-8D94-F614E8B934D1}tf02900771</Template>
  <TotalTime>1417</TotalTime>
  <Words>1429</Words>
  <Application>Microsoft Office PowerPoint</Application>
  <PresentationFormat>Widescreen</PresentationFormat>
  <Paragraphs>61</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Century Gothic</vt:lpstr>
      <vt:lpstr>Wingdings 3</vt:lpstr>
      <vt:lpstr>Slice</vt:lpstr>
      <vt:lpstr>Miller B. Hilliard - Presenter miller@rabrunson.com 225-324-5481   R. a. Brunson, Inc. 2151 Quail Run Dr, Ste. A Baton Rouge, Louisiana Tel: 225-927-2282 WWW.rabrunson.com  The information contained herein is intended for informational purposes only. Surety Credit in all cases will depend upon many factors of each unique situation. Information contained in this presentation is subject to change.  Rev. 11/22/2021 </vt:lpstr>
      <vt:lpstr>Overview of  construction surety</vt:lpstr>
      <vt:lpstr>How do I set up a bonding program?</vt:lpstr>
      <vt:lpstr>How does a Bond differ from  insurance?</vt:lpstr>
      <vt:lpstr>Types of bonds</vt:lpstr>
      <vt:lpstr>Bid Bonds:</vt:lpstr>
      <vt:lpstr>Other Programs to help me get started</vt:lpstr>
      <vt:lpstr>How do I take advantage of these programs?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Surety Bonds</dc:title>
  <dc:creator>Miller Hilliard</dc:creator>
  <cp:lastModifiedBy>Miller Hilliard</cp:lastModifiedBy>
  <cp:revision>16</cp:revision>
  <dcterms:created xsi:type="dcterms:W3CDTF">2020-03-16T18:46:55Z</dcterms:created>
  <dcterms:modified xsi:type="dcterms:W3CDTF">2021-11-22T16:41:47Z</dcterms:modified>
</cp:coreProperties>
</file>